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1"/>
  </p:notesMasterIdLst>
  <p:sldIdLst>
    <p:sldId id="271" r:id="rId5"/>
    <p:sldId id="266" r:id="rId6"/>
    <p:sldId id="270"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9" d="100"/>
          <a:sy n="109" d="100"/>
        </p:scale>
        <p:origin x="108"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B15086-06BC-4F78-B508-4E1F94CCB86B}" type="datetimeFigureOut">
              <a:rPr lang="en-US" smtClean="0"/>
              <a:t>9/29/2023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4AFE6-52F8-436F-9DAC-607E2BE5A99D}" type="slidenum">
              <a:rPr lang="en-US" smtClean="0"/>
              <a:t>‹#›</a:t>
            </a:fld>
            <a:endParaRPr lang="en-US" dirty="0"/>
          </a:p>
        </p:txBody>
      </p:sp>
    </p:spTree>
    <p:extLst>
      <p:ext uri="{BB962C8B-B14F-4D97-AF65-F5344CB8AC3E}">
        <p14:creationId xmlns:p14="http://schemas.microsoft.com/office/powerpoint/2010/main" val="3635631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DA85BB-8327-437A-900F-6A3DB7A5ABC9}"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6FA0BC-E7BB-4D55-8710-E8474A66771E}"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58A1C5-682A-4617-9A91-5759A79A935B}"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EFD0D0-99D2-4A10-AC62-6E2E6CF7A9EE}" type="datetime1">
              <a:rPr lang="en-US" smtClean="0"/>
              <a:t>9/29/2023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7DEDF-EB2B-4F7F-B2DF-97C28C8FCBC9}" type="datetime1">
              <a:rPr lang="en-US" smtClean="0"/>
              <a:t>9/29/2023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780351-56D7-412F-9F2E-17819DF3B01D}" type="datetime1">
              <a:rPr lang="en-US" smtClean="0"/>
              <a:t>9/29/2023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8F068B-C601-4124-944A-AED7D3FD7517}" type="datetime1">
              <a:rPr lang="en-US" smtClean="0"/>
              <a:t>9/29/2023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6F7A73-7818-460B-8F62-87CD8A1DAD1A}" type="datetime1">
              <a:rPr lang="en-US" smtClean="0"/>
              <a:t>9/29/2023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CF8665-A302-4073-9097-DCE6BA8A5D14}" type="datetime1">
              <a:rPr lang="en-US" smtClean="0"/>
              <a:t>9/29/2023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6973878A-9A6C-446F-AE2D-FA0E8037C59B}" type="datetime1">
              <a:rPr lang="en-US" smtClean="0"/>
              <a:t>9/29/2023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CC5687-D9F1-45E2-A621-A964456C9C51}"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D05D98-6779-42E9-AA36-C6D6C2CA339B}"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14117-4E55-454A-B008-5B316A3C4A1E}"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685336-EDD6-4B11-BDCB-D9716D9D0CAD}"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90B30B-3EA6-4689-8E7C-D798375DFD60}"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C5E6C6-E680-4C09-9A82-6D6D4A458B45}"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F7BBFA-E374-465F-B18D-F6CE71921593}" type="datetime1">
              <a:rPr lang="en-US" smtClean="0"/>
              <a:t>9/29/2023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2000">
              <a:schemeClr val="bg2">
                <a:tint val="97000"/>
                <a:hueMod val="92000"/>
                <a:satMod val="169000"/>
                <a:lumMod val="46000"/>
              </a:schemeClr>
            </a:gs>
            <a:gs pos="100000">
              <a:schemeClr val="bg2">
                <a:shade val="96000"/>
                <a:satMod val="120000"/>
                <a:lumMod val="90000"/>
              </a:schemeClr>
            </a:gs>
          </a:gsLst>
          <a:path path="circle">
            <a:fillToRect b="100000"/>
          </a:path>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8D89FA6-8D64-42DE-8A02-4A6662349BFD}" type="datetime1">
              <a:rPr lang="en-US" smtClean="0"/>
              <a:t>9/29/2023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2182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7A675F33-98AF-4B83-A3BB-0780A2314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812CC5-3F64-4837-AE94-66C400A325B0}"/>
              </a:ext>
            </a:extLst>
          </p:cNvPr>
          <p:cNvSpPr>
            <a:spLocks noGrp="1"/>
          </p:cNvSpPr>
          <p:nvPr>
            <p:ph type="ctrTitle"/>
          </p:nvPr>
        </p:nvSpPr>
        <p:spPr>
          <a:xfrm>
            <a:off x="684212" y="685799"/>
            <a:ext cx="8001000" cy="2971801"/>
          </a:xfrm>
        </p:spPr>
        <p:txBody>
          <a:bodyPr>
            <a:normAutofit fontScale="90000"/>
          </a:bodyPr>
          <a:lstStyle/>
          <a:p>
            <a:r>
              <a:rPr lang="en-US" sz="10700" dirty="0"/>
              <a:t>James 5:7-20</a:t>
            </a:r>
            <a:endParaRPr lang="en-US" dirty="0"/>
          </a:p>
        </p:txBody>
      </p:sp>
    </p:spTree>
    <p:extLst>
      <p:ext uri="{BB962C8B-B14F-4D97-AF65-F5344CB8AC3E}">
        <p14:creationId xmlns:p14="http://schemas.microsoft.com/office/powerpoint/2010/main" val="38573100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678773"/>
            <a:ext cx="9929664" cy="4911695"/>
          </a:xfrm>
        </p:spPr>
        <p:txBody>
          <a:bodyPr>
            <a:normAutofit lnSpcReduction="10000"/>
          </a:bodyPr>
          <a:lstStyle/>
          <a:p>
            <a:pPr>
              <a:buSzPct val="70000"/>
              <a:buFont typeface="Century Gothic" panose="020B0502020202020204" pitchFamily="34" charset="0"/>
              <a:buChar char="►"/>
            </a:pPr>
            <a:r>
              <a:rPr lang="en-US" sz="2800" dirty="0">
                <a:solidFill>
                  <a:schemeClr val="tx1"/>
                </a:solidFill>
              </a:rPr>
              <a:t>V.7 Farmer as an example of PATIENCE</a:t>
            </a:r>
          </a:p>
          <a:p>
            <a:pPr>
              <a:buSzPct val="70000"/>
              <a:buFont typeface="Century Gothic" panose="020B0502020202020204" pitchFamily="34" charset="0"/>
              <a:buChar char="►"/>
            </a:pPr>
            <a:r>
              <a:rPr lang="en-US" sz="2800" dirty="0">
                <a:solidFill>
                  <a:schemeClr val="tx1"/>
                </a:solidFill>
              </a:rPr>
              <a:t>Main point is importance of CONVICTION that the FUTURE GOOD, justifies PRESENT EFFORT</a:t>
            </a:r>
          </a:p>
          <a:p>
            <a:pPr>
              <a:buSzPct val="70000"/>
              <a:buFont typeface="Century Gothic" panose="020B0502020202020204" pitchFamily="34" charset="0"/>
              <a:buChar char="►"/>
            </a:pPr>
            <a:r>
              <a:rPr lang="en-US" sz="2800" dirty="0">
                <a:solidFill>
                  <a:schemeClr val="tx1"/>
                </a:solidFill>
              </a:rPr>
              <a:t>V.9 warning in connection with Lord’s return</a:t>
            </a:r>
          </a:p>
          <a:p>
            <a:pPr>
              <a:buSzPct val="70000"/>
              <a:buFont typeface="Century Gothic" panose="020B0502020202020204" pitchFamily="34" charset="0"/>
              <a:buChar char="►"/>
            </a:pPr>
            <a:r>
              <a:rPr lang="en-US" sz="2800" dirty="0">
                <a:solidFill>
                  <a:schemeClr val="tx1"/>
                </a:solidFill>
              </a:rPr>
              <a:t>Not to grumble {complain, NASV} against one another</a:t>
            </a:r>
          </a:p>
          <a:p>
            <a:pPr>
              <a:buSzPct val="70000"/>
              <a:buFont typeface="Century Gothic" panose="020B0502020202020204" pitchFamily="34" charset="0"/>
              <a:buChar char="►"/>
            </a:pPr>
            <a:r>
              <a:rPr lang="en-US" sz="2800" dirty="0">
                <a:solidFill>
                  <a:schemeClr val="tx1"/>
                </a:solidFill>
              </a:rPr>
              <a:t>Blaming one another for their problems instead of accepting their share of responsibility and trying to HELP EACH OTHER!</a:t>
            </a:r>
          </a:p>
          <a:p>
            <a:pPr>
              <a:buSzPct val="70000"/>
              <a:buFont typeface="Century Gothic" panose="020B0502020202020204" pitchFamily="34" charset="0"/>
              <a:buChar char="►"/>
            </a:pPr>
            <a:r>
              <a:rPr lang="en-US" sz="2800" dirty="0">
                <a:solidFill>
                  <a:schemeClr val="tx1"/>
                </a:solidFill>
              </a:rPr>
              <a:t>Danger of being CHRONIC GRUMBLER is finding ones self condemned!</a:t>
            </a:r>
          </a:p>
          <a:p>
            <a:pPr marL="0" indent="0">
              <a:buSzPct val="70000"/>
              <a:buNone/>
            </a:pPr>
            <a:endParaRPr lang="en-US" dirty="0">
              <a:solidFill>
                <a:schemeClr val="tx1"/>
              </a:solidFill>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fontScale="90000"/>
          </a:bodyPr>
          <a:lstStyle/>
          <a:p>
            <a:pPr algn="ctr"/>
            <a:r>
              <a:rPr lang="en-US" dirty="0"/>
              <a:t>PEOPLE ENCOURAGED TO HAVE PATIENCE, BE READY FOR LORD’S RETURN</a:t>
            </a:r>
            <a:br>
              <a:rPr lang="en-US" dirty="0"/>
            </a:br>
            <a:r>
              <a:rPr lang="en-US" sz="2200" dirty="0"/>
              <a:t>James 5:7-9</a:t>
            </a:r>
            <a:endParaRPr lang="en-US" dirty="0"/>
          </a:p>
        </p:txBody>
      </p:sp>
    </p:spTree>
    <p:extLst>
      <p:ext uri="{BB962C8B-B14F-4D97-AF65-F5344CB8AC3E}">
        <p14:creationId xmlns:p14="http://schemas.microsoft.com/office/powerpoint/2010/main" val="771588527"/>
      </p:ext>
    </p:extLst>
  </p:cSld>
  <p:clrMapOvr>
    <a:overrideClrMapping bg1="dk1" tx1="lt1" bg2="dk2" tx2="lt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678773"/>
            <a:ext cx="9929664" cy="4911695"/>
          </a:xfrm>
        </p:spPr>
        <p:txBody>
          <a:bodyPr>
            <a:normAutofit/>
          </a:bodyPr>
          <a:lstStyle/>
          <a:p>
            <a:pPr>
              <a:buSzPct val="70000"/>
              <a:buFont typeface="Century Gothic" panose="020B0502020202020204" pitchFamily="34" charset="0"/>
              <a:buChar char="►"/>
            </a:pPr>
            <a:r>
              <a:rPr lang="en-US" sz="2800" dirty="0">
                <a:solidFill>
                  <a:schemeClr val="tx1"/>
                </a:solidFill>
              </a:rPr>
              <a:t>Reminds that the prophets who spoke on behalf of God suffered and died!</a:t>
            </a:r>
          </a:p>
          <a:p>
            <a:pPr>
              <a:buSzPct val="70000"/>
              <a:buFont typeface="Century Gothic" panose="020B0502020202020204" pitchFamily="34" charset="0"/>
              <a:buChar char="►"/>
            </a:pPr>
            <a:r>
              <a:rPr lang="en-US" sz="2800" dirty="0">
                <a:solidFill>
                  <a:schemeClr val="tx1"/>
                </a:solidFill>
              </a:rPr>
              <a:t>But they continues to do His Will!</a:t>
            </a:r>
          </a:p>
          <a:p>
            <a:pPr lvl="1">
              <a:buSzPct val="70000"/>
              <a:buFont typeface="Century Gothic" panose="020B0502020202020204" pitchFamily="34" charset="0"/>
              <a:buChar char="►"/>
            </a:pPr>
            <a:r>
              <a:rPr lang="en-US" sz="2600" dirty="0">
                <a:solidFill>
                  <a:schemeClr val="tx1"/>
                </a:solidFill>
              </a:rPr>
              <a:t>Stephen – Acts 7:52; Matthew 5:12</a:t>
            </a:r>
          </a:p>
          <a:p>
            <a:pPr>
              <a:buSzPct val="70000"/>
              <a:buFont typeface="Century Gothic" panose="020B0502020202020204" pitchFamily="34" charset="0"/>
              <a:buChar char="►"/>
            </a:pPr>
            <a:r>
              <a:rPr lang="en-US" sz="2800" dirty="0">
                <a:solidFill>
                  <a:schemeClr val="tx1"/>
                </a:solidFill>
              </a:rPr>
              <a:t>Turns attention to Job</a:t>
            </a:r>
          </a:p>
          <a:p>
            <a:pPr lvl="1">
              <a:buSzPct val="70000"/>
              <a:buFont typeface="Century Gothic" panose="020B0502020202020204" pitchFamily="34" charset="0"/>
              <a:buChar char="►"/>
            </a:pPr>
            <a:r>
              <a:rPr lang="en-US" sz="2600" dirty="0">
                <a:solidFill>
                  <a:schemeClr val="tx1"/>
                </a:solidFill>
              </a:rPr>
              <a:t>Outstanding example of patience under trial</a:t>
            </a:r>
          </a:p>
          <a:p>
            <a:pPr>
              <a:buSzPct val="70000"/>
              <a:buFont typeface="Century Gothic" panose="020B0502020202020204" pitchFamily="34" charset="0"/>
              <a:buChar char="►"/>
            </a:pPr>
            <a:r>
              <a:rPr lang="en-US" sz="2800" dirty="0">
                <a:solidFill>
                  <a:schemeClr val="tx1"/>
                </a:solidFill>
              </a:rPr>
              <a:t>Examples given to encourage Christians to PERSEVERE TO THE VERY END</a:t>
            </a:r>
          </a:p>
          <a:p>
            <a:pPr>
              <a:buSzPct val="70000"/>
              <a:buFont typeface="Century Gothic" panose="020B0502020202020204" pitchFamily="34" charset="0"/>
              <a:buChar char="►"/>
            </a:pPr>
            <a:r>
              <a:rPr lang="en-US" sz="2800" dirty="0">
                <a:solidFill>
                  <a:schemeClr val="tx1"/>
                </a:solidFill>
              </a:rPr>
              <a:t>No matter WHAT the odds may be against them!</a:t>
            </a:r>
            <a:endParaRPr lang="en-US" dirty="0">
              <a:solidFill>
                <a:schemeClr val="tx1"/>
              </a:solidFill>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Cites examples of patience </a:t>
            </a:r>
            <a:br>
              <a:rPr lang="en-US" dirty="0"/>
            </a:br>
            <a:r>
              <a:rPr lang="en-US" sz="2200" dirty="0"/>
              <a:t>James 5:10,11</a:t>
            </a:r>
            <a:endParaRPr lang="en-US" dirty="0"/>
          </a:p>
        </p:txBody>
      </p:sp>
    </p:spTree>
    <p:extLst>
      <p:ext uri="{BB962C8B-B14F-4D97-AF65-F5344CB8AC3E}">
        <p14:creationId xmlns:p14="http://schemas.microsoft.com/office/powerpoint/2010/main" val="3225800567"/>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441381"/>
            <a:ext cx="9929664" cy="4911695"/>
          </a:xfrm>
        </p:spPr>
        <p:txBody>
          <a:bodyPr>
            <a:normAutofit lnSpcReduction="10000"/>
          </a:bodyPr>
          <a:lstStyle/>
          <a:p>
            <a:pPr>
              <a:buSzPct val="70000"/>
              <a:buFont typeface="Century Gothic" panose="020B0502020202020204" pitchFamily="34" charset="0"/>
              <a:buChar char="►"/>
            </a:pPr>
            <a:r>
              <a:rPr lang="en-US" sz="2800" dirty="0">
                <a:solidFill>
                  <a:schemeClr val="tx1"/>
                </a:solidFill>
              </a:rPr>
              <a:t>Parallel to what Jesus taught in Matthew 5:34-37 NKJV 34 "But I say to you, do not swear at all: neither by heaven, for it is God's throne; 35 "nor by the earth, for it is His footstool; nor by Jerusalem, for it is the city of the great King. 36 "Nor shall you swear by your head, because you cannot make one hair white or black. 37 "But let your 'Yes' be 'Yes,' and your 'No,' 'No.' For whatever is more than these is from the evil one.”</a:t>
            </a:r>
          </a:p>
          <a:p>
            <a:pPr>
              <a:buSzPct val="70000"/>
              <a:buFont typeface="Century Gothic" panose="020B0502020202020204" pitchFamily="34" charset="0"/>
              <a:buChar char="►"/>
            </a:pPr>
            <a:r>
              <a:rPr lang="en-US" sz="2800" dirty="0">
                <a:solidFill>
                  <a:schemeClr val="tx1"/>
                </a:solidFill>
              </a:rPr>
              <a:t>The Lord does not approve of those who are given to SWEARING – both outright oaths or the use of Euphemisms!</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Swearing is forbidden</a:t>
            </a:r>
            <a:br>
              <a:rPr lang="en-US" dirty="0"/>
            </a:br>
            <a:r>
              <a:rPr lang="en-US" sz="2200" dirty="0"/>
              <a:t>James 5:12</a:t>
            </a:r>
            <a:endParaRPr lang="en-US" dirty="0"/>
          </a:p>
        </p:txBody>
      </p:sp>
    </p:spTree>
    <p:extLst>
      <p:ext uri="{BB962C8B-B14F-4D97-AF65-F5344CB8AC3E}">
        <p14:creationId xmlns:p14="http://schemas.microsoft.com/office/powerpoint/2010/main" val="3636273597"/>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441381"/>
            <a:ext cx="9929664" cy="4911695"/>
          </a:xfrm>
        </p:spPr>
        <p:txBody>
          <a:bodyPr>
            <a:normAutofit/>
          </a:bodyPr>
          <a:lstStyle/>
          <a:p>
            <a:pPr>
              <a:buSzPct val="70000"/>
              <a:buFont typeface="Century Gothic" panose="020B0502020202020204" pitchFamily="34" charset="0"/>
              <a:buChar char="►"/>
            </a:pPr>
            <a:r>
              <a:rPr lang="en-US" sz="2800" dirty="0">
                <a:solidFill>
                  <a:schemeClr val="tx1"/>
                </a:solidFill>
              </a:rPr>
              <a:t>“Suffering” – all forms of affliction, bodily or spiritually</a:t>
            </a:r>
          </a:p>
          <a:p>
            <a:pPr>
              <a:buSzPct val="70000"/>
              <a:buFont typeface="Century Gothic" panose="020B0502020202020204" pitchFamily="34" charset="0"/>
              <a:buChar char="►"/>
            </a:pPr>
            <a:r>
              <a:rPr lang="en-US" sz="2800" dirty="0">
                <a:solidFill>
                  <a:schemeClr val="tx1"/>
                </a:solidFill>
              </a:rPr>
              <a:t>Connection with preceding verse seems to be that when a Christian is suffering, they don’t SWEAR, but turn their thoughts to GOD in PRAYER</a:t>
            </a:r>
          </a:p>
          <a:p>
            <a:pPr>
              <a:buSzPct val="70000"/>
              <a:buFont typeface="Century Gothic" panose="020B0502020202020204" pitchFamily="34" charset="0"/>
              <a:buChar char="►"/>
            </a:pPr>
            <a:r>
              <a:rPr lang="en-US" sz="2800" dirty="0">
                <a:solidFill>
                  <a:schemeClr val="tx1"/>
                </a:solidFill>
              </a:rPr>
              <a:t>“PRAY” in the present middle imperative, which means that it's literal translation would be "let him keep on praying.“</a:t>
            </a:r>
          </a:p>
          <a:p>
            <a:pPr>
              <a:buSzPct val="70000"/>
              <a:buFont typeface="Century Gothic" panose="020B0502020202020204" pitchFamily="34" charset="0"/>
              <a:buChar char="►"/>
            </a:pPr>
            <a:r>
              <a:rPr lang="en-US" sz="2800" dirty="0">
                <a:solidFill>
                  <a:schemeClr val="tx1"/>
                </a:solidFill>
              </a:rPr>
              <a:t>“Cheerful” or “Joyful” – SING PSALMS of “praises”</a:t>
            </a:r>
          </a:p>
          <a:p>
            <a:pPr>
              <a:buSzPct val="70000"/>
              <a:buFont typeface="Century Gothic" panose="020B0502020202020204" pitchFamily="34" charset="0"/>
              <a:buChar char="►"/>
            </a:pPr>
            <a:r>
              <a:rPr lang="en-US" sz="2800" dirty="0">
                <a:solidFill>
                  <a:schemeClr val="tx1"/>
                </a:solidFill>
              </a:rPr>
              <a:t>Addresses something that be done ANYWHERE</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Prayer and praise</a:t>
            </a:r>
            <a:br>
              <a:rPr lang="en-US" dirty="0"/>
            </a:br>
            <a:r>
              <a:rPr lang="en-US" sz="2200" dirty="0"/>
              <a:t>James 5:13</a:t>
            </a:r>
            <a:endParaRPr lang="en-US" dirty="0"/>
          </a:p>
        </p:txBody>
      </p:sp>
    </p:spTree>
    <p:extLst>
      <p:ext uri="{BB962C8B-B14F-4D97-AF65-F5344CB8AC3E}">
        <p14:creationId xmlns:p14="http://schemas.microsoft.com/office/powerpoint/2010/main" val="362288167"/>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441381"/>
            <a:ext cx="9929664" cy="5161642"/>
          </a:xfrm>
        </p:spPr>
        <p:txBody>
          <a:bodyPr>
            <a:normAutofit lnSpcReduction="10000"/>
          </a:bodyPr>
          <a:lstStyle/>
          <a:p>
            <a:pPr>
              <a:buSzPct val="70000"/>
              <a:buFont typeface="Century Gothic" panose="020B0502020202020204" pitchFamily="34" charset="0"/>
              <a:buChar char="►"/>
            </a:pPr>
            <a:r>
              <a:rPr lang="en-US" sz="2800" dirty="0">
                <a:solidFill>
                  <a:schemeClr val="tx1"/>
                </a:solidFill>
              </a:rPr>
              <a:t>"The text, above all others, is that which most clearly declares to the sick what they have to do in order to be healed." </a:t>
            </a:r>
            <a:r>
              <a:rPr lang="en-US" sz="2200" dirty="0">
                <a:solidFill>
                  <a:schemeClr val="tx1"/>
                </a:solidFill>
              </a:rPr>
              <a:t>(Andrew Murray, DIVINE HEALING, p.59)</a:t>
            </a:r>
          </a:p>
          <a:p>
            <a:pPr>
              <a:buSzPct val="70000"/>
              <a:buFont typeface="Century Gothic" panose="020B0502020202020204" pitchFamily="34" charset="0"/>
              <a:buChar char="►"/>
            </a:pPr>
            <a:r>
              <a:rPr lang="en-US" sz="2800" dirty="0">
                <a:solidFill>
                  <a:schemeClr val="tx1"/>
                </a:solidFill>
              </a:rPr>
              <a:t> "The minister who goes forth now and rejects divine healing and will not preach it, is not a minister sent forth by the Lord Jesus Christ. The one who goes forth and will not practice divine healing by fulfilling the Word in James 5:14, is not fit to go forth until he tarries for the anointing and qualifications which the Lord has in store for his servants." </a:t>
            </a:r>
            <a:r>
              <a:rPr lang="en-US" sz="2200" dirty="0">
                <a:solidFill>
                  <a:schemeClr val="tx1"/>
                </a:solidFill>
              </a:rPr>
              <a:t>(E.E. Byrum, DIVINE HEALING, p.36)</a:t>
            </a:r>
          </a:p>
          <a:p>
            <a:pPr>
              <a:buSzPct val="70000"/>
              <a:buFont typeface="Century Gothic" panose="020B0502020202020204" pitchFamily="34" charset="0"/>
              <a:buChar char="►"/>
            </a:pPr>
            <a:r>
              <a:rPr lang="en-US" sz="2800" i="1" dirty="0">
                <a:solidFill>
                  <a:schemeClr val="tx1"/>
                </a:solidFill>
                <a:effectLst>
                  <a:outerShdw blurRad="38100" dist="38100" dir="2700000" algn="tl">
                    <a:srgbClr val="000000">
                      <a:alpha val="43137"/>
                    </a:srgbClr>
                  </a:outerShdw>
                </a:effectLst>
              </a:rPr>
              <a:t>DOES THIS PASSAGE TEACH US THAT MEN ARE TO RECEIVE DIVINE, OR MIRACULOUS HEALING TODAY? </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Elders and the “sick”</a:t>
            </a:r>
            <a:br>
              <a:rPr lang="en-US" dirty="0"/>
            </a:br>
            <a:r>
              <a:rPr lang="en-US" sz="2200" dirty="0"/>
              <a:t>James 5:14,15</a:t>
            </a:r>
            <a:endParaRPr lang="en-US" dirty="0"/>
          </a:p>
        </p:txBody>
      </p:sp>
    </p:spTree>
    <p:extLst>
      <p:ext uri="{BB962C8B-B14F-4D97-AF65-F5344CB8AC3E}">
        <p14:creationId xmlns:p14="http://schemas.microsoft.com/office/powerpoint/2010/main" val="3401184277"/>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318846"/>
            <a:ext cx="9929664" cy="5284177"/>
          </a:xfrm>
        </p:spPr>
        <p:txBody>
          <a:bodyPr>
            <a:normAutofit fontScale="92500" lnSpcReduction="10000"/>
          </a:bodyPr>
          <a:lstStyle/>
          <a:p>
            <a:pPr>
              <a:buSzPct val="70000"/>
              <a:buFont typeface="Century Gothic" panose="020B0502020202020204" pitchFamily="34" charset="0"/>
              <a:buChar char="►"/>
            </a:pPr>
            <a:r>
              <a:rPr lang="en-US" sz="2800" dirty="0">
                <a:solidFill>
                  <a:schemeClr val="tx1"/>
                </a:solidFill>
              </a:rPr>
              <a:t>ANOINTING WITH OIL - </a:t>
            </a:r>
          </a:p>
          <a:p>
            <a:pPr>
              <a:buSzPct val="70000"/>
              <a:buFont typeface="Century Gothic" panose="020B0502020202020204" pitchFamily="34" charset="0"/>
              <a:buChar char="►"/>
            </a:pPr>
            <a:r>
              <a:rPr lang="en-US" sz="2800" dirty="0">
                <a:solidFill>
                  <a:schemeClr val="tx1"/>
                </a:solidFill>
              </a:rPr>
              <a:t> History tells us that oil was used as a part of the everyday grooming- 2 Samuel 12:20</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Jesus taught in Matthew 6:16,17 “anoint your head and wash your face," </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THE PRAYER OF FAITH –</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“ANY among you” “WILL raise him up”</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NO room for error or exceptions</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James 1:5-7 “let him ask in faith, with no doubting”</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Romans 10:17 “So then faith comes by hearing, and hearing by the word of God.”</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Elders and the “sick”</a:t>
            </a:r>
            <a:br>
              <a:rPr lang="en-US" dirty="0"/>
            </a:br>
            <a:r>
              <a:rPr lang="en-US" sz="2200" dirty="0"/>
              <a:t>James 5:14,15</a:t>
            </a:r>
            <a:endParaRPr lang="en-US" dirty="0"/>
          </a:p>
        </p:txBody>
      </p:sp>
    </p:spTree>
    <p:extLst>
      <p:ext uri="{BB962C8B-B14F-4D97-AF65-F5344CB8AC3E}">
        <p14:creationId xmlns:p14="http://schemas.microsoft.com/office/powerpoint/2010/main" val="935595793"/>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318846"/>
            <a:ext cx="9929664" cy="5284177"/>
          </a:xfrm>
        </p:spPr>
        <p:txBody>
          <a:bodyPr>
            <a:normAutofit fontScale="92500" lnSpcReduction="10000"/>
          </a:bodyPr>
          <a:lstStyle/>
          <a:p>
            <a:pPr>
              <a:buSzPct val="70000"/>
              <a:buFont typeface="Century Gothic" panose="020B0502020202020204" pitchFamily="34" charset="0"/>
              <a:buChar char="►"/>
            </a:pPr>
            <a:r>
              <a:rPr lang="en-US" sz="2800" dirty="0">
                <a:solidFill>
                  <a:schemeClr val="tx1"/>
                </a:solidFill>
              </a:rPr>
              <a:t>Paul  LEFT TROPHIMUS SICK AT MILETUS - WHY NOT CALL FOR THE ELDERS?  2 Timothy 4:20</a:t>
            </a:r>
          </a:p>
          <a:p>
            <a:pPr>
              <a:buSzPct val="70000"/>
              <a:buFont typeface="Century Gothic" panose="020B0502020202020204" pitchFamily="34" charset="0"/>
              <a:buChar char="►"/>
            </a:pPr>
            <a:r>
              <a:rPr lang="en-US" sz="2800" dirty="0">
                <a:solidFill>
                  <a:schemeClr val="tx1"/>
                </a:solidFill>
              </a:rPr>
              <a:t> Timothy HAD STOMACH PROBLEMS.  1 Timothy 5:23</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Paul Himself had a "THORN in the FLESH"  2 Corinthians 12:7</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WHY didn't he call for the elders to HEAL all of these physical maladies? </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SEND FOR THE ELDERS –</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The men  with the spiritual welfare of the congregation utmost in their minds</a:t>
            </a:r>
          </a:p>
          <a:p>
            <a:pPr>
              <a:buSzPct val="70000"/>
              <a:buFont typeface="Century Gothic" panose="020B0502020202020204" pitchFamily="34" charset="0"/>
              <a:buChar char="►"/>
            </a:pPr>
            <a:r>
              <a:rPr lang="en-US" sz="2800" dirty="0">
                <a:solidFill>
                  <a:schemeClr val="tx1"/>
                </a:solidFill>
                <a:effectLst>
                  <a:outerShdw blurRad="38100" dist="38100" dir="2700000" algn="tl">
                    <a:srgbClr val="000000">
                      <a:alpha val="43137"/>
                    </a:srgbClr>
                  </a:outerShdw>
                </a:effectLst>
              </a:rPr>
              <a:t>Acts 20:28 “the Holy Spirit has made you overseers, to shepherd the church of God”</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Elders and the “sick”</a:t>
            </a:r>
            <a:br>
              <a:rPr lang="en-US" dirty="0"/>
            </a:br>
            <a:r>
              <a:rPr lang="en-US" sz="2200" dirty="0"/>
              <a:t>James 5:14,15</a:t>
            </a:r>
            <a:endParaRPr lang="en-US" dirty="0"/>
          </a:p>
        </p:txBody>
      </p:sp>
    </p:spTree>
    <p:extLst>
      <p:ext uri="{BB962C8B-B14F-4D97-AF65-F5344CB8AC3E}">
        <p14:creationId xmlns:p14="http://schemas.microsoft.com/office/powerpoint/2010/main" val="4050231394"/>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318846"/>
            <a:ext cx="9929664" cy="5284177"/>
          </a:xfrm>
        </p:spPr>
        <p:txBody>
          <a:bodyPr>
            <a:normAutofit/>
          </a:bodyPr>
          <a:lstStyle/>
          <a:p>
            <a:pPr>
              <a:buSzPct val="70000"/>
              <a:buFont typeface="Century Gothic" panose="020B0502020202020204" pitchFamily="34" charset="0"/>
              <a:buChar char="►"/>
            </a:pPr>
            <a:r>
              <a:rPr lang="en-US" sz="3200" dirty="0">
                <a:solidFill>
                  <a:schemeClr val="tx1"/>
                </a:solidFill>
              </a:rPr>
              <a:t>DOES it not seem more probable that they were to be called upon to pray for those who were sin-sick and in danger of being eternally condemned? </a:t>
            </a:r>
          </a:p>
          <a:p>
            <a:pPr>
              <a:buSzPct val="70000"/>
              <a:buFont typeface="Century Gothic" panose="020B0502020202020204" pitchFamily="34" charset="0"/>
              <a:buChar char="►"/>
            </a:pPr>
            <a:r>
              <a:rPr lang="en-US" sz="3200" dirty="0">
                <a:solidFill>
                  <a:schemeClr val="tx1"/>
                </a:solidFill>
              </a:rPr>
              <a:t> THE LORD SHALL RAISE HIM UP -</a:t>
            </a:r>
            <a:endParaRPr lang="en-US" sz="3200" dirty="0">
              <a:solidFill>
                <a:schemeClr val="tx1"/>
              </a:solidFill>
              <a:effectLst>
                <a:outerShdw blurRad="38100" dist="38100" dir="2700000" algn="tl">
                  <a:srgbClr val="000000">
                    <a:alpha val="43137"/>
                  </a:srgbClr>
                </a:outerShdw>
              </a:effectLst>
            </a:endParaRPr>
          </a:p>
          <a:p>
            <a:pPr>
              <a:buSzPct val="70000"/>
              <a:buFont typeface="Century Gothic" panose="020B0502020202020204" pitchFamily="34" charset="0"/>
              <a:buChar char="►"/>
            </a:pPr>
            <a:r>
              <a:rPr lang="en-US" sz="3200" dirty="0">
                <a:solidFill>
                  <a:schemeClr val="tx1"/>
                </a:solidFill>
                <a:effectLst>
                  <a:outerShdw blurRad="38100" dist="38100" dir="2700000" algn="tl">
                    <a:srgbClr val="000000">
                      <a:alpha val="43137"/>
                    </a:srgbClr>
                  </a:outerShdw>
                </a:effectLst>
              </a:rPr>
              <a:t>HOW MANY WOULD DIE? </a:t>
            </a:r>
          </a:p>
          <a:p>
            <a:pPr>
              <a:buSzPct val="70000"/>
              <a:buFont typeface="Century Gothic" panose="020B0502020202020204" pitchFamily="34" charset="0"/>
              <a:buChar char="►"/>
            </a:pPr>
            <a:r>
              <a:rPr lang="en-US" sz="3200" dirty="0">
                <a:solidFill>
                  <a:schemeClr val="tx1"/>
                </a:solidFill>
                <a:effectLst>
                  <a:outerShdw blurRad="38100" dist="38100" dir="2700000" algn="tl">
                    <a:srgbClr val="000000">
                      <a:alpha val="43137"/>
                    </a:srgbClr>
                  </a:outerShdw>
                </a:effectLst>
              </a:rPr>
              <a:t>No MAYBES about it!</a:t>
            </a:r>
          </a:p>
          <a:p>
            <a:pPr>
              <a:buSzPct val="70000"/>
              <a:buFont typeface="Century Gothic" panose="020B0502020202020204" pitchFamily="34" charset="0"/>
              <a:buChar char="►"/>
            </a:pPr>
            <a:r>
              <a:rPr lang="en-US" sz="3200" dirty="0">
                <a:solidFill>
                  <a:schemeClr val="tx1"/>
                </a:solidFill>
                <a:effectLst>
                  <a:outerShdw blurRad="38100" dist="38100" dir="2700000" algn="tl">
                    <a:srgbClr val="000000">
                      <a:alpha val="43137"/>
                    </a:srgbClr>
                  </a:outerShdw>
                </a:effectLst>
              </a:rPr>
              <a:t>ELDERS OF THE FIRST CENTURY WERE ENDOWED WITH MIRACULOUS POWER TO HEAL</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Elders and the “sick”</a:t>
            </a:r>
            <a:br>
              <a:rPr lang="en-US" dirty="0"/>
            </a:br>
            <a:r>
              <a:rPr lang="en-US" sz="2200" dirty="0"/>
              <a:t>James 5:14,15</a:t>
            </a:r>
            <a:endParaRPr lang="en-US" dirty="0"/>
          </a:p>
        </p:txBody>
      </p:sp>
    </p:spTree>
    <p:extLst>
      <p:ext uri="{BB962C8B-B14F-4D97-AF65-F5344CB8AC3E}">
        <p14:creationId xmlns:p14="http://schemas.microsoft.com/office/powerpoint/2010/main" val="2790393069"/>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318846"/>
            <a:ext cx="9929664" cy="5284177"/>
          </a:xfrm>
        </p:spPr>
        <p:txBody>
          <a:bodyPr>
            <a:normAutofit lnSpcReduction="10000"/>
          </a:bodyPr>
          <a:lstStyle/>
          <a:p>
            <a:pPr>
              <a:buSzPct val="70000"/>
              <a:buFont typeface="Century Gothic" panose="020B0502020202020204" pitchFamily="34" charset="0"/>
              <a:buChar char="►"/>
            </a:pPr>
            <a:r>
              <a:rPr lang="en-US" sz="3200" dirty="0">
                <a:solidFill>
                  <a:schemeClr val="tx1"/>
                </a:solidFill>
              </a:rPr>
              <a:t>What connection is there between "sins" and "sickness"? </a:t>
            </a:r>
          </a:p>
          <a:p>
            <a:pPr>
              <a:buSzPct val="70000"/>
              <a:buFont typeface="Century Gothic" panose="020B0502020202020204" pitchFamily="34" charset="0"/>
              <a:buChar char="►"/>
            </a:pPr>
            <a:r>
              <a:rPr lang="en-US" sz="3200" dirty="0">
                <a:solidFill>
                  <a:schemeClr val="tx1"/>
                </a:solidFill>
              </a:rPr>
              <a:t>James 5:16 “James 5:16confess your sins to one another, and pray for one another so that you may be healed.” NASV</a:t>
            </a:r>
            <a:endParaRPr lang="en-US" sz="3200" dirty="0">
              <a:solidFill>
                <a:schemeClr val="tx1"/>
              </a:solidFill>
              <a:effectLst>
                <a:outerShdw blurRad="38100" dist="38100" dir="2700000" algn="tl">
                  <a:srgbClr val="000000">
                    <a:alpha val="43137"/>
                  </a:srgbClr>
                </a:outerShdw>
              </a:effectLst>
            </a:endParaRPr>
          </a:p>
          <a:p>
            <a:pPr>
              <a:buSzPct val="70000"/>
              <a:buFont typeface="Century Gothic" panose="020B0502020202020204" pitchFamily="34" charset="0"/>
              <a:buChar char="►"/>
            </a:pPr>
            <a:r>
              <a:rPr lang="en-US" sz="3200" dirty="0">
                <a:solidFill>
                  <a:schemeClr val="tx1"/>
                </a:solidFill>
                <a:effectLst>
                  <a:outerShdw blurRad="38100" dist="38100" dir="2700000" algn="tl">
                    <a:srgbClr val="000000">
                      <a:alpha val="43137"/>
                    </a:srgbClr>
                  </a:outerShdw>
                </a:effectLst>
              </a:rPr>
              <a:t>IF you say this is physical illness, you are forced to connect all sickness with SIN!  </a:t>
            </a:r>
          </a:p>
          <a:p>
            <a:pPr>
              <a:buSzPct val="70000"/>
              <a:buFont typeface="Century Gothic" panose="020B0502020202020204" pitchFamily="34" charset="0"/>
              <a:buChar char="►"/>
            </a:pPr>
            <a:r>
              <a:rPr lang="en-US" sz="3200" dirty="0">
                <a:solidFill>
                  <a:schemeClr val="tx1"/>
                </a:solidFill>
                <a:effectLst>
                  <a:outerShdw blurRad="38100" dist="38100" dir="2700000" algn="tl">
                    <a:srgbClr val="000000">
                      <a:alpha val="43137"/>
                    </a:srgbClr>
                  </a:outerShdw>
                </a:effectLst>
              </a:rPr>
              <a:t>To say that the elders of the first century church all had miraculous powers is nothing more than ASSUMPTION, and a poor one at that.</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Elders and the “sick”</a:t>
            </a:r>
            <a:br>
              <a:rPr lang="en-US" dirty="0"/>
            </a:br>
            <a:r>
              <a:rPr lang="en-US" sz="2200" dirty="0"/>
              <a:t>James 5:14,15</a:t>
            </a:r>
            <a:endParaRPr lang="en-US" dirty="0"/>
          </a:p>
        </p:txBody>
      </p:sp>
    </p:spTree>
    <p:extLst>
      <p:ext uri="{BB962C8B-B14F-4D97-AF65-F5344CB8AC3E}">
        <p14:creationId xmlns:p14="http://schemas.microsoft.com/office/powerpoint/2010/main" val="1843964784"/>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charRg st="259" end="393"/>
                                            </p:txEl>
                                          </p:spTgt>
                                        </p:tgtEl>
                                        <p:attrNameLst>
                                          <p:attrName>style.visibility</p:attrName>
                                        </p:attrNameLst>
                                      </p:cBhvr>
                                      <p:to>
                                        <p:strVal val="visible"/>
                                      </p:to>
                                    </p:set>
                                    <p:anim calcmode="lin" valueType="num">
                                      <p:cBhvr>
                                        <p:cTn id="28" dur="1000" fill="hold"/>
                                        <p:tgtEl>
                                          <p:spTgt spid="3">
                                            <p:txEl>
                                              <p:charRg st="259" end="39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charRg st="259" end="393"/>
                                            </p:txEl>
                                          </p:spTgt>
                                        </p:tgtEl>
                                        <p:attrNameLst>
                                          <p:attrName>ppt_h</p:attrName>
                                        </p:attrNameLst>
                                      </p:cBhvr>
                                      <p:tavLst>
                                        <p:tav tm="0">
                                          <p:val>
                                            <p:strVal val="#ppt_h"/>
                                          </p:val>
                                        </p:tav>
                                        <p:tav tm="100000">
                                          <p:val>
                                            <p:strVal val="#ppt_h"/>
                                          </p:val>
                                        </p:tav>
                                      </p:tavLst>
                                    </p:anim>
                                    <p:animEffect transition="in" filter="fade">
                                      <p:cBhvr>
                                        <p:cTn id="30" dur="1000"/>
                                        <p:tgtEl>
                                          <p:spTgt spid="3">
                                            <p:txEl>
                                              <p:charRg st="259" end="39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1318846"/>
            <a:ext cx="9929664" cy="5284177"/>
          </a:xfrm>
        </p:spPr>
        <p:txBody>
          <a:bodyPr>
            <a:normAutofit/>
          </a:bodyPr>
          <a:lstStyle/>
          <a:p>
            <a:pPr>
              <a:buSzPct val="70000"/>
              <a:buFont typeface="Century Gothic" panose="020B0502020202020204" pitchFamily="34" charset="0"/>
              <a:buChar char="►"/>
            </a:pPr>
            <a:r>
              <a:rPr lang="en-US" sz="3200" dirty="0">
                <a:solidFill>
                  <a:schemeClr val="tx1"/>
                </a:solidFill>
              </a:rPr>
              <a:t>ORDINARY PRAYER AND THAT THE USE 	OF THE OIL IS STRICTLY MEDICINAL</a:t>
            </a:r>
          </a:p>
          <a:p>
            <a:pPr>
              <a:buSzPct val="70000"/>
              <a:buFont typeface="Century Gothic" panose="020B0502020202020204" pitchFamily="34" charset="0"/>
              <a:buChar char="►"/>
            </a:pPr>
            <a:r>
              <a:rPr lang="en-US" sz="3200" dirty="0">
                <a:solidFill>
                  <a:schemeClr val="tx1"/>
                </a:solidFill>
              </a:rPr>
              <a:t>There was not any type of illness James specified</a:t>
            </a:r>
          </a:p>
          <a:p>
            <a:pPr>
              <a:buSzPct val="70000"/>
              <a:buFont typeface="Century Gothic" panose="020B0502020202020204" pitchFamily="34" charset="0"/>
              <a:buChar char="►"/>
            </a:pPr>
            <a:r>
              <a:rPr lang="en-US" sz="3200" dirty="0">
                <a:solidFill>
                  <a:schemeClr val="tx1"/>
                </a:solidFill>
              </a:rPr>
              <a:t>If it was a scratch, rubbing oil on it would help</a:t>
            </a:r>
            <a:endParaRPr lang="en-US" sz="3200" dirty="0">
              <a:solidFill>
                <a:schemeClr val="tx1"/>
              </a:solidFill>
              <a:effectLst>
                <a:outerShdw blurRad="38100" dist="38100" dir="2700000" algn="tl">
                  <a:srgbClr val="000000">
                    <a:alpha val="43137"/>
                  </a:srgbClr>
                </a:outerShdw>
              </a:effectLst>
            </a:endParaRPr>
          </a:p>
          <a:p>
            <a:pPr>
              <a:buSzPct val="70000"/>
              <a:buFont typeface="Century Gothic" panose="020B0502020202020204" pitchFamily="34" charset="0"/>
              <a:buChar char="►"/>
            </a:pPr>
            <a:r>
              <a:rPr lang="en-US" sz="3200" dirty="0">
                <a:solidFill>
                  <a:schemeClr val="tx1"/>
                </a:solidFill>
                <a:effectLst>
                  <a:outerShdw blurRad="38100" dist="38100" dir="2700000" algn="tl">
                    <a:srgbClr val="000000">
                      <a:alpha val="43137"/>
                    </a:srgbClr>
                  </a:outerShdw>
                </a:effectLst>
              </a:rPr>
              <a:t>But if it were CANCER or APPENDICITIS, what good would oil do? </a:t>
            </a:r>
          </a:p>
          <a:p>
            <a:pPr>
              <a:buSzPct val="70000"/>
              <a:buFont typeface="Century Gothic" panose="020B0502020202020204" pitchFamily="34" charset="0"/>
              <a:buChar char="►"/>
            </a:pPr>
            <a:r>
              <a:rPr lang="en-US" sz="3200" dirty="0">
                <a:solidFill>
                  <a:schemeClr val="tx1"/>
                </a:solidFill>
                <a:effectLst>
                  <a:outerShdw blurRad="38100" dist="38100" dir="2700000" algn="tl">
                    <a:srgbClr val="000000">
                      <a:alpha val="43137"/>
                    </a:srgbClr>
                  </a:outerShdw>
                </a:effectLst>
              </a:rPr>
              <a:t>SPIRITUAL MATTERS HERE, AND NOT PHYSICAL</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6"/>
            <a:ext cx="8534400" cy="1507067"/>
          </a:xfrm>
        </p:spPr>
        <p:txBody>
          <a:bodyPr>
            <a:normAutofit/>
          </a:bodyPr>
          <a:lstStyle/>
          <a:p>
            <a:pPr algn="ctr"/>
            <a:r>
              <a:rPr lang="en-US" dirty="0"/>
              <a:t>Elders and the “sick”</a:t>
            </a:r>
            <a:br>
              <a:rPr lang="en-US" dirty="0"/>
            </a:br>
            <a:r>
              <a:rPr lang="en-US" sz="2200" dirty="0"/>
              <a:t>James 5:14,15</a:t>
            </a:r>
            <a:endParaRPr lang="en-US" dirty="0"/>
          </a:p>
        </p:txBody>
      </p:sp>
    </p:spTree>
    <p:extLst>
      <p:ext uri="{BB962C8B-B14F-4D97-AF65-F5344CB8AC3E}">
        <p14:creationId xmlns:p14="http://schemas.microsoft.com/office/powerpoint/2010/main" val="3649634968"/>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charRg st="231" end="272"/>
                                            </p:txEl>
                                          </p:spTgt>
                                        </p:tgtEl>
                                        <p:attrNameLst>
                                          <p:attrName>style.visibility</p:attrName>
                                        </p:attrNameLst>
                                      </p:cBhvr>
                                      <p:to>
                                        <p:strVal val="visible"/>
                                      </p:to>
                                    </p:set>
                                    <p:anim calcmode="lin" valueType="num">
                                      <p:cBhvr>
                                        <p:cTn id="35" dur="1000" fill="hold"/>
                                        <p:tgtEl>
                                          <p:spTgt spid="3">
                                            <p:txEl>
                                              <p:charRg st="231" end="272"/>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charRg st="231" end="272"/>
                                            </p:txEl>
                                          </p:spTgt>
                                        </p:tgtEl>
                                        <p:attrNameLst>
                                          <p:attrName>ppt_h</p:attrName>
                                        </p:attrNameLst>
                                      </p:cBhvr>
                                      <p:tavLst>
                                        <p:tav tm="0">
                                          <p:val>
                                            <p:strVal val="#ppt_h"/>
                                          </p:val>
                                        </p:tav>
                                        <p:tav tm="100000">
                                          <p:val>
                                            <p:strVal val="#ppt_h"/>
                                          </p:val>
                                        </p:tav>
                                      </p:tavLst>
                                    </p:anim>
                                    <p:animEffect transition="in" filter="fade">
                                      <p:cBhvr>
                                        <p:cTn id="37" dur="1000"/>
                                        <p:tgtEl>
                                          <p:spTgt spid="3">
                                            <p:txEl>
                                              <p:charRg st="231" end="27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984738"/>
            <a:ext cx="9929664" cy="5618285"/>
          </a:xfrm>
        </p:spPr>
        <p:txBody>
          <a:bodyPr>
            <a:normAutofit fontScale="92500" lnSpcReduction="10000"/>
          </a:bodyPr>
          <a:lstStyle/>
          <a:p>
            <a:pPr>
              <a:buSzPct val="70000"/>
              <a:buFont typeface="Century Gothic" panose="020B0502020202020204" pitchFamily="34" charset="0"/>
              <a:buChar char="►"/>
            </a:pPr>
            <a:r>
              <a:rPr lang="en-US" sz="3200" dirty="0">
                <a:solidFill>
                  <a:schemeClr val="tx1"/>
                </a:solidFill>
              </a:rPr>
              <a:t>“HEALED” </a:t>
            </a:r>
            <a:r>
              <a:rPr lang="el-GR" sz="3200" dirty="0">
                <a:solidFill>
                  <a:schemeClr val="tx1"/>
                </a:solidFill>
              </a:rPr>
              <a:t>ἰάομαι</a:t>
            </a:r>
            <a:r>
              <a:rPr lang="en-US" sz="3200" dirty="0">
                <a:solidFill>
                  <a:schemeClr val="tx1"/>
                </a:solidFill>
              </a:rPr>
              <a:t> – v. 16- "To make whole i.e. to free from errors and sins, to bring about one's salvation"(Thayer p. 296)  Matthew 13:15, John 12:40, Acts 28:27, and 1 Peter 2:24. </a:t>
            </a:r>
          </a:p>
          <a:p>
            <a:pPr>
              <a:buSzPct val="70000"/>
              <a:buFont typeface="Century Gothic" panose="020B0502020202020204" pitchFamily="34" charset="0"/>
              <a:buChar char="►"/>
            </a:pPr>
            <a:r>
              <a:rPr lang="en-US" sz="3200" dirty="0">
                <a:solidFill>
                  <a:schemeClr val="tx1"/>
                </a:solidFill>
              </a:rPr>
              <a:t>“SICK” </a:t>
            </a:r>
            <a:r>
              <a:rPr lang="el-GR" sz="3200" dirty="0">
                <a:solidFill>
                  <a:schemeClr val="tx1"/>
                </a:solidFill>
              </a:rPr>
              <a:t>ἀσθενέω</a:t>
            </a:r>
            <a:r>
              <a:rPr lang="en-US" sz="3200" dirty="0">
                <a:solidFill>
                  <a:schemeClr val="tx1"/>
                </a:solidFill>
              </a:rPr>
              <a:t> – v. 14-  "To be weak and feeble; univ. to be without strength, powerless.." (Thayer p.80)</a:t>
            </a:r>
          </a:p>
          <a:p>
            <a:pPr>
              <a:buSzPct val="70000"/>
              <a:buFont typeface="Century Gothic" panose="020B0502020202020204" pitchFamily="34" charset="0"/>
              <a:buChar char="►"/>
            </a:pPr>
            <a:r>
              <a:rPr lang="en-US" sz="3200" dirty="0">
                <a:solidFill>
                  <a:schemeClr val="tx1"/>
                </a:solidFill>
              </a:rPr>
              <a:t>“SICK” </a:t>
            </a:r>
            <a:r>
              <a:rPr lang="el-GR" sz="3200" dirty="0">
                <a:solidFill>
                  <a:schemeClr val="tx1"/>
                </a:solidFill>
              </a:rPr>
              <a:t>κάμνω</a:t>
            </a:r>
            <a:r>
              <a:rPr lang="en-US" sz="3200" dirty="0">
                <a:solidFill>
                  <a:schemeClr val="tx1"/>
                </a:solidFill>
              </a:rPr>
              <a:t>- v. 15-  "properly, to toil, i.e. (by implication) to tire (figuratively, faint, sicken)." </a:t>
            </a:r>
          </a:p>
          <a:p>
            <a:pPr>
              <a:buSzPct val="70000"/>
              <a:buFont typeface="Century Gothic" panose="020B0502020202020204" pitchFamily="34" charset="0"/>
              <a:buChar char="►"/>
            </a:pPr>
            <a:r>
              <a:rPr lang="en-US" sz="3200" dirty="0">
                <a:solidFill>
                  <a:schemeClr val="tx1"/>
                </a:solidFill>
              </a:rPr>
              <a:t>1 John 1:9 “ he is faithful and just to forgive us {our} sins”</a:t>
            </a:r>
            <a:endParaRPr lang="en-US" sz="3200" dirty="0">
              <a:solidFill>
                <a:schemeClr val="tx1"/>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7"/>
            <a:ext cx="8534400" cy="971294"/>
          </a:xfrm>
        </p:spPr>
        <p:txBody>
          <a:bodyPr>
            <a:normAutofit/>
          </a:bodyPr>
          <a:lstStyle/>
          <a:p>
            <a:pPr algn="ctr"/>
            <a:r>
              <a:rPr lang="en-US" dirty="0"/>
              <a:t>GREEK WORDS</a:t>
            </a:r>
          </a:p>
        </p:txBody>
      </p:sp>
    </p:spTree>
    <p:extLst>
      <p:ext uri="{BB962C8B-B14F-4D97-AF65-F5344CB8AC3E}">
        <p14:creationId xmlns:p14="http://schemas.microsoft.com/office/powerpoint/2010/main" val="2889812559"/>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984738"/>
            <a:ext cx="9929664" cy="5618285"/>
          </a:xfrm>
        </p:spPr>
        <p:txBody>
          <a:bodyPr>
            <a:normAutofit fontScale="92500" lnSpcReduction="10000"/>
          </a:bodyPr>
          <a:lstStyle/>
          <a:p>
            <a:pPr>
              <a:buSzPct val="70000"/>
              <a:buFont typeface="Century Gothic" panose="020B0502020202020204" pitchFamily="34" charset="0"/>
              <a:buChar char="►"/>
            </a:pPr>
            <a:r>
              <a:rPr lang="en-US" sz="3200" dirty="0">
                <a:solidFill>
                  <a:schemeClr val="tx1"/>
                </a:solidFill>
              </a:rPr>
              <a:t>Highly unlikely that James would be talking about physical illness in </a:t>
            </a:r>
            <a:r>
              <a:rPr lang="en-US" sz="3200" dirty="0">
                <a:solidFill>
                  <a:schemeClr val="tx1"/>
                </a:solidFill>
                <a:effectLst>
                  <a:outerShdw blurRad="38100" dist="38100" dir="2700000" algn="tl">
                    <a:srgbClr val="000000">
                      <a:alpha val="43137"/>
                    </a:srgbClr>
                  </a:outerShdw>
                </a:effectLst>
              </a:rPr>
              <a:t>verse 14</a:t>
            </a:r>
            <a:r>
              <a:rPr lang="en-US" sz="3200" dirty="0">
                <a:solidFill>
                  <a:schemeClr val="tx1"/>
                </a:solidFill>
              </a:rPr>
              <a:t>, shift gears to spiritual in the last part of </a:t>
            </a:r>
            <a:r>
              <a:rPr lang="en-US" sz="3200" dirty="0">
                <a:solidFill>
                  <a:schemeClr val="tx1"/>
                </a:solidFill>
                <a:effectLst>
                  <a:outerShdw blurRad="38100" dist="38100" dir="2700000" algn="tl">
                    <a:srgbClr val="000000">
                      <a:alpha val="43137"/>
                    </a:srgbClr>
                  </a:outerShdw>
                </a:effectLst>
              </a:rPr>
              <a:t>verse 15 </a:t>
            </a:r>
            <a:r>
              <a:rPr lang="en-US" sz="3200" dirty="0">
                <a:solidFill>
                  <a:schemeClr val="tx1"/>
                </a:solidFill>
              </a:rPr>
              <a:t>and the first part of </a:t>
            </a:r>
            <a:r>
              <a:rPr lang="en-US" sz="3200" dirty="0">
                <a:solidFill>
                  <a:schemeClr val="tx1"/>
                </a:solidFill>
                <a:effectLst>
                  <a:outerShdw blurRad="38100" dist="38100" dir="2700000" algn="tl">
                    <a:srgbClr val="000000">
                      <a:alpha val="43137"/>
                    </a:srgbClr>
                  </a:outerShdw>
                </a:effectLst>
              </a:rPr>
              <a:t>16,</a:t>
            </a:r>
            <a:r>
              <a:rPr lang="en-US" sz="3200" dirty="0">
                <a:solidFill>
                  <a:schemeClr val="tx1"/>
                </a:solidFill>
              </a:rPr>
              <a:t> and then shift back to physical in the last part of verse </a:t>
            </a:r>
            <a:r>
              <a:rPr lang="en-US" sz="3200" dirty="0">
                <a:solidFill>
                  <a:schemeClr val="tx1"/>
                </a:solidFill>
                <a:effectLst>
                  <a:outerShdw blurRad="38100" dist="38100" dir="2700000" algn="tl">
                    <a:srgbClr val="000000">
                      <a:alpha val="43137"/>
                    </a:srgbClr>
                  </a:outerShdw>
                </a:effectLst>
              </a:rPr>
              <a:t>16</a:t>
            </a:r>
            <a:r>
              <a:rPr lang="en-US" sz="3200" dirty="0">
                <a:solidFill>
                  <a:schemeClr val="tx1"/>
                </a:solidFill>
              </a:rPr>
              <a:t>, and then shift gears back to spiritual in </a:t>
            </a:r>
            <a:r>
              <a:rPr lang="en-US" sz="3200" dirty="0">
                <a:solidFill>
                  <a:schemeClr val="tx1"/>
                </a:solidFill>
                <a:effectLst>
                  <a:outerShdw blurRad="38100" dist="38100" dir="2700000" algn="tl">
                    <a:srgbClr val="000000">
                      <a:alpha val="43137"/>
                    </a:srgbClr>
                  </a:outerShdw>
                </a:effectLst>
              </a:rPr>
              <a:t>verses 19 and 20</a:t>
            </a:r>
            <a:r>
              <a:rPr lang="en-US" sz="3200" dirty="0">
                <a:solidFill>
                  <a:schemeClr val="tx1"/>
                </a:solidFill>
              </a:rPr>
              <a:t>! </a:t>
            </a:r>
          </a:p>
          <a:p>
            <a:pPr>
              <a:buSzPct val="70000"/>
              <a:buFont typeface="Century Gothic" panose="020B0502020202020204" pitchFamily="34" charset="0"/>
              <a:buChar char="►"/>
            </a:pPr>
            <a:r>
              <a:rPr lang="en-US" sz="3200" dirty="0">
                <a:solidFill>
                  <a:schemeClr val="tx1"/>
                </a:solidFill>
              </a:rPr>
              <a:t>“Is anyone among you SICK </a:t>
            </a:r>
            <a:r>
              <a:rPr lang="en-US" sz="3200" i="1" dirty="0">
                <a:solidFill>
                  <a:schemeClr val="tx1"/>
                </a:solidFill>
                <a:effectLst>
                  <a:outerShdw blurRad="38100" dist="38100" dir="2700000" algn="tl">
                    <a:srgbClr val="000000">
                      <a:alpha val="43137"/>
                    </a:srgbClr>
                  </a:outerShdw>
                </a:effectLst>
              </a:rPr>
              <a:t>{PHYSICAL?} </a:t>
            </a:r>
            <a:r>
              <a:rPr lang="en-US" sz="3200" dirty="0">
                <a:solidFill>
                  <a:schemeClr val="tx1"/>
                </a:solidFill>
              </a:rPr>
              <a:t>Let him call for the elders of the church, and let them pray over him, anointing him with oil in the name of the Lord. (15) And the prayer of faith will SAVE THE SICK </a:t>
            </a:r>
            <a:r>
              <a:rPr lang="en-US" sz="3200" i="1" dirty="0">
                <a:solidFill>
                  <a:schemeClr val="tx1"/>
                </a:solidFill>
                <a:effectLst>
                  <a:outerShdw blurRad="38100" dist="38100" dir="2700000" algn="tl">
                    <a:srgbClr val="000000">
                      <a:alpha val="43137"/>
                    </a:srgbClr>
                  </a:outerShdw>
                </a:effectLst>
              </a:rPr>
              <a:t>{PHYSICAL?}, </a:t>
            </a:r>
            <a:r>
              <a:rPr lang="en-US" sz="3200" dirty="0">
                <a:solidFill>
                  <a:schemeClr val="tx1"/>
                </a:solidFill>
              </a:rPr>
              <a:t>and the Lord will raise him up. And if he has COMMITTED SINS </a:t>
            </a:r>
            <a:r>
              <a:rPr lang="en-US" sz="3200" i="1" dirty="0">
                <a:solidFill>
                  <a:schemeClr val="tx1"/>
                </a:solidFill>
                <a:effectLst>
                  <a:outerShdw blurRad="38100" dist="38100" dir="2700000" algn="tl">
                    <a:srgbClr val="000000">
                      <a:alpha val="43137"/>
                    </a:srgbClr>
                  </a:outerShdw>
                </a:effectLst>
              </a:rPr>
              <a:t>{SPIRITUAL?}, </a:t>
            </a:r>
            <a:r>
              <a:rPr lang="en-US" sz="3200" dirty="0">
                <a:solidFill>
                  <a:schemeClr val="tx1"/>
                </a:solidFill>
              </a:rPr>
              <a:t>HE WILL BE FORGIVEN </a:t>
            </a:r>
            <a:r>
              <a:rPr lang="en-US" sz="3200" i="1" dirty="0">
                <a:solidFill>
                  <a:schemeClr val="tx1"/>
                </a:solidFill>
                <a:effectLst>
                  <a:outerShdw blurRad="38100" dist="38100" dir="2700000" algn="tl">
                    <a:srgbClr val="000000">
                      <a:alpha val="43137"/>
                    </a:srgbClr>
                  </a:outerShdw>
                </a:effectLst>
              </a:rPr>
              <a:t>{SPIRITUAL?}." </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7"/>
            <a:ext cx="8534400" cy="971294"/>
          </a:xfrm>
        </p:spPr>
        <p:txBody>
          <a:bodyPr>
            <a:normAutofit/>
          </a:bodyPr>
          <a:lstStyle/>
          <a:p>
            <a:pPr algn="ctr"/>
            <a:r>
              <a:rPr lang="en-US" dirty="0"/>
              <a:t>SHIFTING GEARS?</a:t>
            </a:r>
          </a:p>
        </p:txBody>
      </p:sp>
    </p:spTree>
    <p:extLst>
      <p:ext uri="{BB962C8B-B14F-4D97-AF65-F5344CB8AC3E}">
        <p14:creationId xmlns:p14="http://schemas.microsoft.com/office/powerpoint/2010/main" val="1040976019"/>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charRg st="283" end="613"/>
                                            </p:txEl>
                                          </p:spTgt>
                                        </p:tgtEl>
                                        <p:attrNameLst>
                                          <p:attrName>style.visibility</p:attrName>
                                        </p:attrNameLst>
                                      </p:cBhvr>
                                      <p:to>
                                        <p:strVal val="visible"/>
                                      </p:to>
                                    </p:set>
                                    <p:anim calcmode="lin" valueType="num">
                                      <p:cBhvr>
                                        <p:cTn id="14" dur="1000" fill="hold"/>
                                        <p:tgtEl>
                                          <p:spTgt spid="3">
                                            <p:txEl>
                                              <p:charRg st="283" end="613"/>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charRg st="283" end="613"/>
                                            </p:txEl>
                                          </p:spTgt>
                                        </p:tgtEl>
                                        <p:attrNameLst>
                                          <p:attrName>ppt_h</p:attrName>
                                        </p:attrNameLst>
                                      </p:cBhvr>
                                      <p:tavLst>
                                        <p:tav tm="0">
                                          <p:val>
                                            <p:strVal val="#ppt_h"/>
                                          </p:val>
                                        </p:tav>
                                        <p:tav tm="100000">
                                          <p:val>
                                            <p:strVal val="#ppt_h"/>
                                          </p:val>
                                        </p:tav>
                                      </p:tavLst>
                                    </p:anim>
                                    <p:animEffect transition="in" filter="fade">
                                      <p:cBhvr>
                                        <p:cTn id="16" dur="1000"/>
                                        <p:tgtEl>
                                          <p:spTgt spid="3">
                                            <p:txEl>
                                              <p:charRg st="283" end="6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1026044" y="984738"/>
            <a:ext cx="9929664" cy="5618285"/>
          </a:xfrm>
        </p:spPr>
        <p:txBody>
          <a:bodyPr>
            <a:normAutofit lnSpcReduction="10000"/>
          </a:bodyPr>
          <a:lstStyle/>
          <a:p>
            <a:pPr>
              <a:buSzPct val="70000"/>
              <a:buFont typeface="Century Gothic" panose="020B0502020202020204" pitchFamily="34" charset="0"/>
              <a:buChar char="►"/>
            </a:pPr>
            <a:r>
              <a:rPr lang="en-US" sz="3200" dirty="0">
                <a:solidFill>
                  <a:schemeClr val="tx1"/>
                </a:solidFill>
              </a:rPr>
              <a:t>"Confess {your} TRESPASSES </a:t>
            </a:r>
            <a:r>
              <a:rPr lang="en-US" sz="3200" i="1" dirty="0">
                <a:solidFill>
                  <a:schemeClr val="tx1"/>
                </a:solidFill>
                <a:effectLst>
                  <a:outerShdw blurRad="38100" dist="38100" dir="2700000" algn="tl">
                    <a:srgbClr val="000000">
                      <a:alpha val="43137"/>
                    </a:srgbClr>
                  </a:outerShdw>
                </a:effectLst>
              </a:rPr>
              <a:t>{SPIRITUAL?} </a:t>
            </a:r>
            <a:r>
              <a:rPr lang="en-US" sz="3200" dirty="0">
                <a:solidFill>
                  <a:schemeClr val="tx1"/>
                </a:solidFill>
              </a:rPr>
              <a:t>to one another, and pray for one another, that you may be HEALED </a:t>
            </a:r>
            <a:r>
              <a:rPr lang="en-US" sz="3200" i="1" dirty="0">
                <a:solidFill>
                  <a:schemeClr val="tx1"/>
                </a:solidFill>
                <a:effectLst>
                  <a:outerShdw blurRad="38100" dist="38100" dir="2700000" algn="tl">
                    <a:srgbClr val="000000">
                      <a:alpha val="43137"/>
                    </a:srgbClr>
                  </a:outerShdw>
                </a:effectLst>
              </a:rPr>
              <a:t>{PHYSICAL?}. </a:t>
            </a:r>
            <a:r>
              <a:rPr lang="en-US" sz="3200" dirty="0">
                <a:solidFill>
                  <a:schemeClr val="tx1"/>
                </a:solidFill>
              </a:rPr>
              <a:t>The effective, fervent prayer of a righteous man avails much." </a:t>
            </a:r>
          </a:p>
          <a:p>
            <a:pPr>
              <a:buSzPct val="70000"/>
              <a:buFont typeface="Century Gothic" panose="020B0502020202020204" pitchFamily="34" charset="0"/>
              <a:buChar char="►"/>
            </a:pPr>
            <a:r>
              <a:rPr lang="en-US" sz="3200" dirty="0">
                <a:solidFill>
                  <a:schemeClr val="tx1"/>
                </a:solidFill>
              </a:rPr>
              <a:t>“Brethren, if anyone among you WANDERS FROM THE TRUTH </a:t>
            </a:r>
            <a:r>
              <a:rPr lang="en-US" sz="3200" i="1" dirty="0">
                <a:solidFill>
                  <a:schemeClr val="tx1"/>
                </a:solidFill>
                <a:effectLst>
                  <a:outerShdw blurRad="38100" dist="38100" dir="2700000" algn="tl">
                    <a:srgbClr val="000000">
                      <a:alpha val="43137"/>
                    </a:srgbClr>
                  </a:outerShdw>
                </a:effectLst>
              </a:rPr>
              <a:t>{SPIRITUAL?}</a:t>
            </a:r>
            <a:r>
              <a:rPr lang="en-US" sz="3200" dirty="0">
                <a:solidFill>
                  <a:schemeClr val="tx1"/>
                </a:solidFill>
              </a:rPr>
              <a:t>, and someone turns him back, (20) let him know that he who TURNS A SINNER </a:t>
            </a:r>
            <a:r>
              <a:rPr lang="en-US" sz="3200" i="1" dirty="0">
                <a:solidFill>
                  <a:schemeClr val="tx1"/>
                </a:solidFill>
                <a:effectLst>
                  <a:outerShdw blurRad="38100" dist="38100" dir="2700000" algn="tl">
                    <a:srgbClr val="000000">
                      <a:alpha val="43137"/>
                    </a:srgbClr>
                  </a:outerShdw>
                </a:effectLst>
              </a:rPr>
              <a:t>{SPIRITUAL?}</a:t>
            </a:r>
            <a:r>
              <a:rPr lang="en-US" sz="3200" dirty="0">
                <a:solidFill>
                  <a:schemeClr val="tx1"/>
                </a:solidFill>
              </a:rPr>
              <a:t> from the error of his way will SAVE A SOUL FROM DEATH </a:t>
            </a:r>
            <a:r>
              <a:rPr lang="en-US" sz="3200" i="1" dirty="0">
                <a:solidFill>
                  <a:schemeClr val="tx1"/>
                </a:solidFill>
                <a:effectLst>
                  <a:outerShdw blurRad="38100" dist="38100" dir="2700000" algn="tl">
                    <a:srgbClr val="000000">
                      <a:alpha val="43137"/>
                    </a:srgbClr>
                  </a:outerShdw>
                </a:effectLst>
              </a:rPr>
              <a:t>{PHYSICAL / SPIRITUAL?}</a:t>
            </a:r>
            <a:r>
              <a:rPr lang="en-US" sz="3200" dirty="0">
                <a:solidFill>
                  <a:schemeClr val="tx1"/>
                </a:solidFill>
              </a:rPr>
              <a:t> and cover a MULTITUDE OF SINS </a:t>
            </a:r>
            <a:r>
              <a:rPr lang="en-US" sz="3200" i="1" dirty="0">
                <a:solidFill>
                  <a:schemeClr val="tx1"/>
                </a:solidFill>
                <a:effectLst>
                  <a:outerShdw blurRad="38100" dist="38100" dir="2700000" algn="tl">
                    <a:srgbClr val="000000">
                      <a:alpha val="43137"/>
                    </a:srgbClr>
                  </a:outerShdw>
                </a:effectLst>
              </a:rPr>
              <a:t>{SPIRITUAL?}</a:t>
            </a:r>
            <a:r>
              <a:rPr lang="en-US" sz="3200" dirty="0">
                <a:solidFill>
                  <a:schemeClr val="tx1"/>
                </a:solidFill>
              </a:rPr>
              <a:t>."  </a:t>
            </a:r>
            <a:endParaRPr lang="en-US" sz="3200" i="1" dirty="0">
              <a:solidFill>
                <a:schemeClr val="tx1"/>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1026044" y="171707"/>
            <a:ext cx="8534400" cy="971294"/>
          </a:xfrm>
        </p:spPr>
        <p:txBody>
          <a:bodyPr>
            <a:normAutofit/>
          </a:bodyPr>
          <a:lstStyle/>
          <a:p>
            <a:pPr algn="ctr"/>
            <a:r>
              <a:rPr lang="en-US" dirty="0"/>
              <a:t>SHIFTING GEARS?</a:t>
            </a:r>
          </a:p>
        </p:txBody>
      </p:sp>
    </p:spTree>
    <p:extLst>
      <p:ext uri="{BB962C8B-B14F-4D97-AF65-F5344CB8AC3E}">
        <p14:creationId xmlns:p14="http://schemas.microsoft.com/office/powerpoint/2010/main" val="160857212"/>
      </p:ext>
    </p:extLst>
  </p:cSld>
  <p:clrMapOvr>
    <a:overrideClrMapping bg1="dk1" tx1="lt1" bg2="dk2" tx2="lt2" accent1="accent1" accent2="accent2" accent3="accent3" accent4="accent4" accent5="accent5" accent6="accent6" hlink="hlink" folHlink="folHlink"/>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7080738" y="1335271"/>
            <a:ext cx="6907580" cy="3885508"/>
          </a:xfrm>
          <a:prstGeom prst="rect">
            <a:avLst/>
          </a:prstGeom>
        </p:spPr>
      </p:pic>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n open bible with a light shining on it&#10;&#10;Description automatically generated">
            <a:extLst>
              <a:ext uri="{FF2B5EF4-FFF2-40B4-BE49-F238E27FC236}">
                <a16:creationId xmlns:a16="http://schemas.microsoft.com/office/drawing/2014/main" id="{38EB4724-6622-2F4A-A647-B3A3E2044C07}"/>
              </a:ext>
            </a:extLst>
          </p:cNvPr>
          <p:cNvPicPr>
            <a:picLocks noChangeAspect="1"/>
          </p:cNvPicPr>
          <p:nvPr/>
        </p:nvPicPr>
        <p:blipFill>
          <a:blip r:embed="rId3"/>
          <a:stretch>
            <a:fillRect/>
          </a:stretch>
        </p:blipFill>
        <p:spPr>
          <a:xfrm>
            <a:off x="55716" y="0"/>
            <a:ext cx="12648956" cy="7048460"/>
          </a:xfrm>
          <a:prstGeom prst="rect">
            <a:avLst/>
          </a:prstGeom>
        </p:spPr>
      </p:pic>
      <p:sp>
        <p:nvSpPr>
          <p:cNvPr id="10" name="Content Placeholder 2">
            <a:extLst>
              <a:ext uri="{FF2B5EF4-FFF2-40B4-BE49-F238E27FC236}">
                <a16:creationId xmlns:a16="http://schemas.microsoft.com/office/drawing/2014/main" id="{36266DCF-5929-1087-8585-34B9D5FBB6FC}"/>
              </a:ext>
            </a:extLst>
          </p:cNvPr>
          <p:cNvSpPr>
            <a:spLocks noGrp="1"/>
          </p:cNvSpPr>
          <p:nvPr>
            <p:ph idx="1"/>
          </p:nvPr>
        </p:nvSpPr>
        <p:spPr>
          <a:xfrm>
            <a:off x="445753" y="259373"/>
            <a:ext cx="8654286" cy="5618285"/>
          </a:xfrm>
        </p:spPr>
        <p:txBody>
          <a:bodyPr>
            <a:normAutofit/>
          </a:bodyPr>
          <a:lstStyle/>
          <a:p>
            <a:pPr marL="0" indent="0" algn="ctr">
              <a:buSzPct val="70000"/>
              <a:buNone/>
            </a:pPr>
            <a:r>
              <a:rPr lang="en-US" sz="6000" dirty="0">
                <a:solidFill>
                  <a:schemeClr val="tx1"/>
                </a:solidFill>
              </a:rPr>
              <a:t>Taking this from a SPIRITUAL perspective reduces the problems, and is consistent with other clear Biblical teaching</a:t>
            </a:r>
            <a:endParaRPr lang="en-US" sz="6000" i="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819217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1000" fill="hold"/>
                                        <p:tgtEl>
                                          <p:spTgt spid="1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B414F3-C833-4395-8C69-0E806C518171}">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5FDEB4C-941C-4EBE-9462-062D8A0ADE9E}">
  <ds:schemaRefs>
    <ds:schemaRef ds:uri="http://schemas.microsoft.com/sharepoint/v3/contenttype/forms"/>
  </ds:schemaRefs>
</ds:datastoreItem>
</file>

<file path=customXml/itemProps3.xml><?xml version="1.0" encoding="utf-8"?>
<ds:datastoreItem xmlns:ds="http://schemas.openxmlformats.org/officeDocument/2006/customXml" ds:itemID="{00B8EF33-82AA-4779-AFAA-C56669D00D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Slice design</Template>
  <TotalTime>299</TotalTime>
  <Words>1338</Words>
  <Application>Microsoft Office PowerPoint</Application>
  <PresentationFormat>Widescreen</PresentationFormat>
  <Paragraphs>75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Calibri</vt:lpstr>
      <vt:lpstr>Century Gothic</vt:lpstr>
      <vt:lpstr>Wingdings 3</vt:lpstr>
      <vt:lpstr>Slice</vt:lpstr>
      <vt:lpstr>PowerPoint Presentation</vt:lpstr>
      <vt:lpstr>James 5:7-20</vt:lpstr>
      <vt:lpstr>PEOPLE ENCOURAGED TO HAVE PATIENCE, BE READY FOR LORD’S RETURN James 5:7-9</vt:lpstr>
      <vt:lpstr>Cites examples of patience  James 5:10,11</vt:lpstr>
      <vt:lpstr>Swearing is forbidden James 5:12</vt:lpstr>
      <vt:lpstr>Prayer and praise James 5:13</vt:lpstr>
      <vt:lpstr>Elders and the “sick” James 5:14,15</vt:lpstr>
      <vt:lpstr>Elders and the “sick” James 5:14,15</vt:lpstr>
      <vt:lpstr>Elders and the “sick” James 5:14,15</vt:lpstr>
      <vt:lpstr>Elders and the “sick” James 5:14,15</vt:lpstr>
      <vt:lpstr>Elders and the “sick” James 5:14,15</vt:lpstr>
      <vt:lpstr>Elders and the “sick” James 5:14,15</vt:lpstr>
      <vt:lpstr>GREEK WORDS</vt:lpstr>
      <vt:lpstr>SHIFTING GEARS?</vt:lpstr>
      <vt:lpstr>SHIFTING GEARS?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17</cp:revision>
  <dcterms:created xsi:type="dcterms:W3CDTF">2023-09-30T00:33:53Z</dcterms:created>
  <dcterms:modified xsi:type="dcterms:W3CDTF">2023-09-30T05:33:33Z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